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12"/>
  </p:notesMasterIdLst>
  <p:sldIdLst>
    <p:sldId id="263" r:id="rId3"/>
    <p:sldId id="256" r:id="rId4"/>
    <p:sldId id="257" r:id="rId5"/>
    <p:sldId id="259" r:id="rId6"/>
    <p:sldId id="264" r:id="rId7"/>
    <p:sldId id="265" r:id="rId8"/>
    <p:sldId id="266" r:id="rId9"/>
    <p:sldId id="267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69" d="100"/>
          <a:sy n="69" d="100"/>
        </p:scale>
        <p:origin x="57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hardik\Akash\dashboar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hardik\Akash\dashboar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hardik\Akash\dashboar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hardik\Akash\dashboar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hardik\Akash\dashboar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[dashboard.xlsx]Sheet2!PivotTable1</c:name>
    <c:fmtId val="59"/>
  </c:pivotSource>
  <c:chart>
    <c:autoTitleDeleted val="0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percentStacked"/>
        <c:varyColors val="0"/>
        <c:ser>
          <c:idx val="0"/>
          <c:order val="0"/>
          <c:tx>
            <c:strRef>
              <c:f>Sheet2!$B$3</c:f>
              <c:strCache>
                <c:ptCount val="1"/>
                <c:pt idx="0">
                  <c:v>Sum of number_host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Sheet2!$A$4:$A$6</c:f>
              <c:strCache>
                <c:ptCount val="2"/>
                <c:pt idx="0">
                  <c:v>Athens</c:v>
                </c:pt>
                <c:pt idx="1">
                  <c:v>thessaloniki</c:v>
                </c:pt>
              </c:strCache>
            </c:strRef>
          </c:cat>
          <c:val>
            <c:numRef>
              <c:f>Sheet2!$B$4:$B$6</c:f>
              <c:numCache>
                <c:formatCode>General</c:formatCode>
                <c:ptCount val="2"/>
                <c:pt idx="0">
                  <c:v>4809</c:v>
                </c:pt>
                <c:pt idx="1">
                  <c:v>1379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E8D-47DA-B999-779DC0D4CEED}"/>
            </c:ext>
          </c:extLst>
        </c:ser>
        <c:ser>
          <c:idx val="1"/>
          <c:order val="1"/>
          <c:tx>
            <c:strRef>
              <c:f>Sheet2!$C$3</c:f>
              <c:strCache>
                <c:ptCount val="1"/>
                <c:pt idx="0">
                  <c:v>Average of acceptance_rate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95000"/>
                          <a:alpha val="54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Sheet2!$A$4:$A$6</c:f>
              <c:strCache>
                <c:ptCount val="2"/>
                <c:pt idx="0">
                  <c:v>Athens</c:v>
                </c:pt>
                <c:pt idx="1">
                  <c:v>thessaloniki</c:v>
                </c:pt>
              </c:strCache>
            </c:strRef>
          </c:cat>
          <c:val>
            <c:numRef>
              <c:f>Sheet2!$C$4:$C$6</c:f>
              <c:numCache>
                <c:formatCode>General</c:formatCode>
                <c:ptCount val="2"/>
                <c:pt idx="0">
                  <c:v>86</c:v>
                </c:pt>
                <c:pt idx="1">
                  <c:v>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E8D-47DA-B999-779DC0D4CEE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shape val="box"/>
        <c:axId val="1625466767"/>
        <c:axId val="1625480911"/>
        <c:axId val="0"/>
      </c:bar3DChart>
      <c:catAx>
        <c:axId val="16254667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5480911"/>
        <c:crosses val="autoZero"/>
        <c:auto val="1"/>
        <c:lblAlgn val="ctr"/>
        <c:lblOffset val="100"/>
        <c:noMultiLvlLbl val="0"/>
      </c:catAx>
      <c:valAx>
        <c:axId val="16254809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254667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[dashboard.xlsx]---availability!PivotTable1</c:name>
    <c:fmtId val="26"/>
  </c:pivotSource>
  <c:chart>
    <c:autoTitleDeleted val="1"/>
    <c:pivotFmts>
      <c:pivotFmt>
        <c:idx val="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ctr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p3d/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'---availability'!$E$16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1-3E16-4824-843D-4AA10737475D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  <c:extLst>
              <c:ext xmlns:c16="http://schemas.microsoft.com/office/drawing/2014/chart" uri="{C3380CC4-5D6E-409C-BE32-E72D297353CC}">
                <c16:uniqueId val="{00000003-3E16-4824-843D-4AA10737475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'---availability'!$D$17:$D$18</c:f>
              <c:strCache>
                <c:ptCount val="2"/>
                <c:pt idx="0">
                  <c:v>Athens</c:v>
                </c:pt>
                <c:pt idx="1">
                  <c:v>Thessaloniki</c:v>
                </c:pt>
              </c:strCache>
            </c:strRef>
          </c:cat>
          <c:val>
            <c:numRef>
              <c:f>'---availability'!$E$17:$E$18</c:f>
              <c:numCache>
                <c:formatCode>General</c:formatCode>
                <c:ptCount val="2"/>
                <c:pt idx="0">
                  <c:v>648659</c:v>
                </c:pt>
                <c:pt idx="1">
                  <c:v>595042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E16-4824-843D-4AA10737475D}"/>
            </c:ext>
          </c:extLst>
        </c:ser>
        <c:dLbls>
          <c:dLblPos val="ctr"/>
          <c:showLegendKey val="0"/>
          <c:showVal val="0"/>
          <c:showCatName val="0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reviews!$C$2</c:f>
              <c:strCache>
                <c:ptCount val="1"/>
                <c:pt idx="0">
                  <c:v>avg_rating</c:v>
                </c:pt>
              </c:strCache>
            </c:strRef>
          </c:tx>
          <c:spPr>
            <a:noFill/>
            <a:ln w="9525" cap="flat" cmpd="sng" algn="ctr">
              <a:solidFill>
                <a:schemeClr val="accent1"/>
              </a:solidFill>
              <a:miter lim="800000"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  <c:invertIfNegative val="0"/>
          <c:cat>
            <c:strRef>
              <c:f>reviews!$B$3:$B$12</c:f>
              <c:strCache>
                <c:ptCount val="10"/>
                <c:pt idx="0">
                  <c:v>Entire cottage</c:v>
                </c:pt>
                <c:pt idx="1">
                  <c:v>Entire vacation home</c:v>
                </c:pt>
                <c:pt idx="2">
                  <c:v>Shared room in condominium (condo)</c:v>
                </c:pt>
                <c:pt idx="3">
                  <c:v>Boat</c:v>
                </c:pt>
                <c:pt idx="4">
                  <c:v>Camper/RV</c:v>
                </c:pt>
                <c:pt idx="5">
                  <c:v>Floor</c:v>
                </c:pt>
                <c:pt idx="6">
                  <c:v>Cycladic house</c:v>
                </c:pt>
                <c:pt idx="7">
                  <c:v>Entire villa</c:v>
                </c:pt>
                <c:pt idx="8">
                  <c:v>Earth house</c:v>
                </c:pt>
                <c:pt idx="9">
                  <c:v>Tiny house</c:v>
                </c:pt>
              </c:strCache>
            </c:strRef>
          </c:cat>
          <c:val>
            <c:numRef>
              <c:f>reviews!$C$3:$C$12</c:f>
              <c:numCache>
                <c:formatCode>General</c:formatCode>
                <c:ptCount val="10"/>
                <c:pt idx="0">
                  <c:v>5</c:v>
                </c:pt>
                <c:pt idx="1">
                  <c:v>5</c:v>
                </c:pt>
                <c:pt idx="2">
                  <c:v>5</c:v>
                </c:pt>
                <c:pt idx="3">
                  <c:v>5</c:v>
                </c:pt>
                <c:pt idx="4">
                  <c:v>4.9749999046325701</c:v>
                </c:pt>
                <c:pt idx="5">
                  <c:v>4.9400000572204599</c:v>
                </c:pt>
                <c:pt idx="6">
                  <c:v>4.9099998474121103</c:v>
                </c:pt>
                <c:pt idx="7">
                  <c:v>4.9079999923706099</c:v>
                </c:pt>
                <c:pt idx="8">
                  <c:v>4.9066665967305498</c:v>
                </c:pt>
                <c:pt idx="9">
                  <c:v>4.8628572055271704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3D-4F41-91B2-1704A99ED8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-50"/>
        <c:axId val="1565650463"/>
        <c:axId val="1565650879"/>
      </c:barChart>
      <c:catAx>
        <c:axId val="1565650463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5650879"/>
        <c:crosses val="autoZero"/>
        <c:auto val="1"/>
        <c:lblAlgn val="ctr"/>
        <c:lblOffset val="100"/>
        <c:noMultiLvlLbl val="0"/>
      </c:catAx>
      <c:valAx>
        <c:axId val="1565650879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0">
                    <a:schemeClr val="dk1">
                      <a:lumMod val="65000"/>
                      <a:lumOff val="35000"/>
                    </a:schemeClr>
                  </a:gs>
                  <a:gs pos="100000">
                    <a:schemeClr val="dk1">
                      <a:lumMod val="75000"/>
                      <a:lumOff val="25000"/>
                    </a:schemeClr>
                  </a:gs>
                </a:gsLst>
                <a:lin ang="108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565046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[dashboard.xlsx]retention_rate!PivotTable3</c:name>
    <c:fmtId val="25"/>
  </c:pivotSource>
  <c:chart>
    <c:autoTitleDeleted val="1"/>
    <c:pivotFmts>
      <c:pivotFmt>
        <c:idx val="0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noFill/>
          <a:ln w="22225" cap="rnd" cmpd="sng" algn="ctr">
            <a:solidFill>
              <a:schemeClr val="accent1"/>
            </a:solidFill>
            <a:miter lim="800000"/>
          </a:ln>
          <a:effectLst>
            <a:glow rad="139700">
              <a:schemeClr val="accent1">
                <a:satMod val="175000"/>
                <a:alpha val="14000"/>
              </a:schemeClr>
            </a:glow>
          </a:effectLst>
        </c:spPr>
        <c:marker>
          <c:symbol val="circle"/>
          <c:size val="4"/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glow rad="63500">
                <a:schemeClr val="accent1">
                  <a:satMod val="175000"/>
                  <a:alpha val="25000"/>
                </a:schemeClr>
              </a:glo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lt1">
                      <a:lumMod val="7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retention_rate!$C$26</c:f>
              <c:strCache>
                <c:ptCount val="1"/>
                <c:pt idx="0">
                  <c:v>Total</c:v>
                </c:pt>
              </c:strCache>
            </c:strRef>
          </c:tx>
          <c:spPr>
            <a:ln w="22225" cap="rnd">
              <a:solidFill>
                <a:schemeClr val="accent1"/>
              </a:solidFill>
            </a:ln>
            <a:effectLst>
              <a:glow rad="139700">
                <a:schemeClr val="accent1">
                  <a:satMod val="175000"/>
                  <a:alpha val="14000"/>
                </a:schemeClr>
              </a:glow>
            </a:effectLst>
          </c:spPr>
          <c:marker>
            <c:symbol val="circle"/>
            <c:size val="4"/>
            <c:spPr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glow rad="63500">
                  <a:schemeClr val="accent1">
                    <a:satMod val="175000"/>
                    <a:alpha val="25000"/>
                  </a:schemeClr>
                </a:glow>
              </a:effectLst>
            </c:spPr>
          </c:marker>
          <c:cat>
            <c:strRef>
              <c:f>retention_rate!$B$27:$B$39</c:f>
              <c:strCache>
                <c:ptCount val="13"/>
                <c:pt idx="0">
                  <c:v>Camper/RV</c:v>
                </c:pt>
                <c:pt idx="1">
                  <c:v>Entire condominium (condo)</c:v>
                </c:pt>
                <c:pt idx="2">
                  <c:v>Entire loft</c:v>
                </c:pt>
                <c:pt idx="3">
                  <c:v>Entire rental unit</c:v>
                </c:pt>
                <c:pt idx="4">
                  <c:v>Entire residential home</c:v>
                </c:pt>
                <c:pt idx="5">
                  <c:v>Entire serviced apartment</c:v>
                </c:pt>
                <c:pt idx="6">
                  <c:v>Private room in bed and breakfast</c:v>
                </c:pt>
                <c:pt idx="7">
                  <c:v>Private room in condominium (condo)</c:v>
                </c:pt>
                <c:pt idx="8">
                  <c:v>Private room in rental unit</c:v>
                </c:pt>
                <c:pt idx="9">
                  <c:v>Private room in residential home</c:v>
                </c:pt>
                <c:pt idx="10">
                  <c:v>Private room in tiny house</c:v>
                </c:pt>
                <c:pt idx="11">
                  <c:v>Room in aparthotel</c:v>
                </c:pt>
                <c:pt idx="12">
                  <c:v>Room in boutique hotel</c:v>
                </c:pt>
              </c:strCache>
            </c:strRef>
          </c:cat>
          <c:val>
            <c:numRef>
              <c:f>retention_rate!$C$27:$C$39</c:f>
              <c:numCache>
                <c:formatCode>General</c:formatCode>
                <c:ptCount val="13"/>
                <c:pt idx="0">
                  <c:v>0.34</c:v>
                </c:pt>
                <c:pt idx="1">
                  <c:v>6.2200000000000006</c:v>
                </c:pt>
                <c:pt idx="2">
                  <c:v>0.95</c:v>
                </c:pt>
                <c:pt idx="3">
                  <c:v>40.25</c:v>
                </c:pt>
                <c:pt idx="4">
                  <c:v>1.58</c:v>
                </c:pt>
                <c:pt idx="5">
                  <c:v>0.25</c:v>
                </c:pt>
                <c:pt idx="6">
                  <c:v>0.17</c:v>
                </c:pt>
                <c:pt idx="7">
                  <c:v>0.15</c:v>
                </c:pt>
                <c:pt idx="8">
                  <c:v>1.99</c:v>
                </c:pt>
                <c:pt idx="9">
                  <c:v>0.14000000000000001</c:v>
                </c:pt>
                <c:pt idx="10">
                  <c:v>0.12</c:v>
                </c:pt>
                <c:pt idx="11">
                  <c:v>0.33999999999999997</c:v>
                </c:pt>
                <c:pt idx="12">
                  <c:v>0.12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D5A-4E77-8BA6-17A24CAF13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65628415"/>
        <c:axId val="1565635071"/>
      </c:lineChart>
      <c:catAx>
        <c:axId val="1565628415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5635071"/>
        <c:crosses val="autoZero"/>
        <c:auto val="1"/>
        <c:lblAlgn val="ctr"/>
        <c:lblOffset val="100"/>
        <c:noMultiLvlLbl val="0"/>
      </c:catAx>
      <c:valAx>
        <c:axId val="1565635071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562841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[dashboard.xlsx]best_performing!PivotTable4</c:name>
    <c:fmtId val="20"/>
  </c:pivotSource>
  <c:chart>
    <c:autoTitleDeleted val="1"/>
    <c:pivotFmts>
      <c:pivotFmt>
        <c:idx val="0"/>
        <c:spPr>
          <a:solidFill>
            <a:schemeClr val="accent6">
              <a:alpha val="88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6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70AD47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>
              <a:alpha val="88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6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70AD47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>
              <a:alpha val="88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  <a:scene3d>
            <a:camera prst="orthographicFront"/>
            <a:lightRig rig="threePt" dir="t"/>
          </a:scene3d>
          <a:sp3d prstMaterial="flat">
            <a:contourClr>
              <a:schemeClr val="accent6">
                <a:lumMod val="50000"/>
              </a:schemeClr>
            </a:contourClr>
          </a:sp3d>
        </c:spPr>
        <c:marker>
          <c:symbol val="none"/>
        </c:marker>
        <c:dLbl>
          <c:idx val="0"/>
          <c:spPr>
            <a:solidFill>
              <a:srgbClr val="70AD47">
                <a:alpha val="30000"/>
              </a:srgbClr>
            </a:solidFill>
            <a:ln>
              <a:solidFill>
                <a:sysClr val="window" lastClr="FFFFFF">
                  <a:alpha val="50000"/>
                </a:sysClr>
              </a:solidFill>
              <a:round/>
            </a:ln>
            <a:effectLst>
              <a:outerShdw blurRad="63500" dist="88900" dir="2700000" algn="tl" rotWithShape="0">
                <a:prstClr val="black">
                  <a:alpha val="40000"/>
                </a:prstClr>
              </a:outerShdw>
            </a:effectLst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best_performing!$E$13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6">
                <a:alpha val="88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6">
                  <a:lumMod val="50000"/>
                </a:schemeClr>
              </a:contourClr>
            </a:sp3d>
          </c:spPr>
          <c:invertIfNegative val="0"/>
          <c:dLbls>
            <c:spPr>
              <a:solidFill>
                <a:srgbClr val="70AD47">
                  <a:alpha val="30000"/>
                </a:srgbClr>
              </a:solidFill>
              <a:ln>
                <a:solidFill>
                  <a:sysClr val="window" lastClr="FFFFFF">
                    <a:alpha val="50000"/>
                  </a:sys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best_performing!$D$14:$D$15</c:f>
              <c:strCache>
                <c:ptCount val="2"/>
                <c:pt idx="0">
                  <c:v>Athens</c:v>
                </c:pt>
                <c:pt idx="1">
                  <c:v>thessaloniki</c:v>
                </c:pt>
              </c:strCache>
            </c:strRef>
          </c:cat>
          <c:val>
            <c:numRef>
              <c:f>best_performing!$E$14:$E$15</c:f>
              <c:numCache>
                <c:formatCode>General</c:formatCode>
                <c:ptCount val="2"/>
                <c:pt idx="0">
                  <c:v>11282004</c:v>
                </c:pt>
                <c:pt idx="1">
                  <c:v>12469130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0C-46E3-BE50-1A75B708176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84"/>
        <c:gapDepth val="53"/>
        <c:shape val="box"/>
        <c:axId val="1565655455"/>
        <c:axId val="1565691231"/>
        <c:axId val="0"/>
      </c:bar3DChart>
      <c:catAx>
        <c:axId val="1565655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65691231"/>
        <c:crosses val="autoZero"/>
        <c:auto val="1"/>
        <c:lblAlgn val="ctr"/>
        <c:lblOffset val="100"/>
        <c:noMultiLvlLbl val="0"/>
      </c:catAx>
      <c:valAx>
        <c:axId val="156569123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5656554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39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dk1">
                <a:lumMod val="65000"/>
                <a:lumOff val="35000"/>
              </a:schemeClr>
            </a:gs>
            <a:gs pos="100000">
              <a:schemeClr val="dk1">
                <a:lumMod val="75000"/>
                <a:lumOff val="25000"/>
              </a:schemeClr>
            </a:gs>
          </a:gsLst>
          <a:lin ang="10800000" scaled="0"/>
        </a:gradFill>
        <a:round/>
      </a:ln>
      <a:effectLst/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6">
  <cs:axisTitle>
    <cs:lnRef idx="0"/>
    <cs:fillRef idx="0"/>
    <cs:effectRef idx="0"/>
    <cs:fontRef idx="minor">
      <a:schemeClr val="lt1">
        <a:lumMod val="75000"/>
      </a:schemeClr>
    </cs:fontRef>
    <cs:defRPr sz="900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>
        <a:lumMod val="75000"/>
      </a:schemeClr>
    </cs:fontRef>
    <cs:defRPr sz="900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400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900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900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90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18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4F1077-7203-432E-8970-17BED48834E3}" type="datetimeFigureOut">
              <a:rPr lang="en-US" smtClean="0"/>
              <a:t>19-Aug-22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C20B0-E8B4-471E-AD0F-C08A3D5D3E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01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19-Aug-22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266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19-Aug-22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57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19-Aug-22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42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6"/>
          <p:cNvSpPr txBox="1"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0C0C0C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6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Twentieth Centur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6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Twentieth Century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6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22" name="Google Shape;22;p6"/>
          <p:cNvCxnSpPr/>
          <p:nvPr/>
        </p:nvCxnSpPr>
        <p:spPr>
          <a:xfrm rot="10800000">
            <a:off x="8386843" y="5264106"/>
            <a:ext cx="0" cy="914400"/>
          </a:xfrm>
          <a:prstGeom prst="straightConnector1">
            <a:avLst/>
          </a:prstGeom>
          <a:noFill/>
          <a:ln w="19050" cap="flat" cmpd="sng">
            <a:solidFill>
              <a:srgbClr val="266F8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3" name="Google Shape;23;p6"/>
          <p:cNvSpPr/>
          <p:nvPr/>
        </p:nvSpPr>
        <p:spPr>
          <a:xfrm>
            <a:off x="0" y="0"/>
            <a:ext cx="12192000" cy="4572000"/>
          </a:xfrm>
          <a:prstGeom prst="rect">
            <a:avLst/>
          </a:prstGeom>
          <a:blipFill rotWithShape="1">
            <a:blip r:embed="rId2">
              <a:alphaModFix/>
            </a:blip>
            <a:tile tx="-393700" ty="-82550" sx="35000" sy="35000" flip="none" algn="tl"/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19-Aug-22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68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19-Aug-22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1154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19-Aug-22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05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19-Aug-22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77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19-Aug-22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2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19-Aug-22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41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19-Aug-22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3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19-Aug-22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340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19-Aug-22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45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"/>
          <p:cNvSpPr txBox="1"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5000"/>
              <a:buFont typeface="Twentieth Century"/>
              <a:buNone/>
              <a:defRPr sz="5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5"/>
          <p:cNvSpPr txBox="1"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3683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Twentieth Century"/>
              <a:buChar char=" "/>
              <a:defRPr sz="22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🢝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2"/>
              </a:buClr>
              <a:buSzPts val="1400"/>
              <a:buFont typeface="Noto Sans Symbols"/>
              <a:buChar char="🢝"/>
              <a:defRPr sz="14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2" name="Google Shape;12;p5"/>
          <p:cNvSpPr txBox="1">
            <a:spLocks noGrp="1"/>
          </p:cNvSpPr>
          <p:nvPr>
            <p:ph type="dt" idx="10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Twentieth Century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3" name="Google Shape;13;p5"/>
          <p:cNvSpPr txBox="1">
            <a:spLocks noGrp="1"/>
          </p:cNvSpPr>
          <p:nvPr>
            <p:ph type="ftr" idx="11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400"/>
              <a:buFont typeface="Twentieth Century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wentieth Century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4" name="Google Shape;14;p5"/>
          <p:cNvSpPr txBox="1">
            <a:spLocks noGrp="1"/>
          </p:cNvSpPr>
          <p:nvPr>
            <p:ph type="sldNum" idx="12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ts val="1000"/>
              <a:buFont typeface="Twentieth Century"/>
              <a:buNone/>
              <a:defRPr sz="1000" b="0" i="0" u="none" strike="noStrike" cap="none">
                <a:solidFill>
                  <a:srgbClr val="0C0C0C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cxnSp>
        <p:nvCxnSpPr>
          <p:cNvPr id="15" name="Google Shape;15;p5"/>
          <p:cNvCxnSpPr/>
          <p:nvPr/>
        </p:nvCxnSpPr>
        <p:spPr>
          <a:xfrm rot="10800000">
            <a:off x="762000" y="826324"/>
            <a:ext cx="0" cy="914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8108"/>
              <a:buNone/>
            </a:pPr>
            <a:r>
              <a:rPr lang="en-IN" sz="2400" b="1" dirty="0"/>
              <a:t>SQL PROJECT -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ct val="108108"/>
              <a:buNone/>
            </a:pPr>
            <a:r>
              <a:rPr lang="en-IN" sz="2400" b="1" dirty="0"/>
              <a:t>PROPERTY LISTING ANALYSIS FOR PROPERTY RENTAL COMPANY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6946A5-35DC-4591-9DB9-47AA0B79A500}"/>
              </a:ext>
            </a:extLst>
          </p:cNvPr>
          <p:cNvSpPr txBox="1"/>
          <p:nvPr/>
        </p:nvSpPr>
        <p:spPr>
          <a:xfrm>
            <a:off x="1917700" y="5222848"/>
            <a:ext cx="49149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NAME</a:t>
            </a:r>
            <a:r>
              <a:rPr lang="en-US" dirty="0"/>
              <a:t>:-Manoj Ray</a:t>
            </a:r>
          </a:p>
          <a:p>
            <a:r>
              <a:rPr lang="en-US" sz="2000" b="1" dirty="0"/>
              <a:t>BATCH</a:t>
            </a:r>
            <a:r>
              <a:rPr lang="en-US" dirty="0"/>
              <a:t>:-PD13</a:t>
            </a:r>
          </a:p>
          <a:p>
            <a:r>
              <a:rPr lang="en-US" sz="2000" b="1" dirty="0"/>
              <a:t>NO</a:t>
            </a:r>
            <a:r>
              <a:rPr lang="en-US" dirty="0"/>
              <a:t>:-PD013_13</a:t>
            </a: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4E5E5B-BFA6-4CD2-98A9-514438B63A03}"/>
              </a:ext>
            </a:extLst>
          </p:cNvPr>
          <p:cNvCxnSpPr/>
          <p:nvPr/>
        </p:nvCxnSpPr>
        <p:spPr>
          <a:xfrm>
            <a:off x="1790700" y="5374157"/>
            <a:ext cx="0" cy="63500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2" descr="masai-logo">
            <a:extLst>
              <a:ext uri="{FF2B5EF4-FFF2-40B4-BE49-F238E27FC236}">
                <a16:creationId xmlns:a16="http://schemas.microsoft.com/office/drawing/2014/main" id="{A6D490A3-2848-4DB5-9AC4-E5343774244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35798" y="5856756"/>
            <a:ext cx="1270001" cy="127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C35569-8C22-4085-A637-D1BD70015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4175" y="6423177"/>
            <a:ext cx="1647825" cy="5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861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0" name="Rectangle 7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white and red concrete house">
            <a:extLst>
              <a:ext uri="{FF2B5EF4-FFF2-40B4-BE49-F238E27FC236}">
                <a16:creationId xmlns:a16="http://schemas.microsoft.com/office/drawing/2014/main" id="{04B14B2C-D6A1-4E02-9138-727964B1CD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7" r="-1" b="-1"/>
          <a:stretch/>
        </p:blipFill>
        <p:spPr bwMode="auto">
          <a:xfrm>
            <a:off x="6515100" y="10"/>
            <a:ext cx="56769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EE5997AC-0325-4416-909F-5CE54C428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5"/>
            <a:ext cx="48768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A72BC9-618D-42D8-8364-0FFC4397B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871758"/>
            <a:ext cx="5227171" cy="3871143"/>
          </a:xfrm>
        </p:spPr>
        <p:txBody>
          <a:bodyPr>
            <a:normAutofit/>
          </a:bodyPr>
          <a:lstStyle/>
          <a:p>
            <a:r>
              <a:rPr lang="en-IN" sz="4800" b="1" dirty="0"/>
              <a:t>PROPERTY LISTING ANALYSIS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A0532FC-09ED-4821-ABC3-B64C18D6DC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 dirty="0"/>
              <a:t>Property listing study of data to extract information and insights from data and apply knowledge to get actionable insights </a:t>
            </a:r>
          </a:p>
        </p:txBody>
      </p:sp>
      <p:cxnSp>
        <p:nvCxnSpPr>
          <p:cNvPr id="3111" name="Straight Connector 72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2" name="Straight Connector 74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7509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4BBB5634-6F93-48C2-A3FF-020D2A89E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805" y="6424064"/>
            <a:ext cx="1647825" cy="5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64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189752-24AC-4845-8745-1BA00D63D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>
            <a:normAutofit/>
          </a:bodyPr>
          <a:lstStyle/>
          <a:p>
            <a:r>
              <a:rPr lang="en-US" dirty="0"/>
              <a:t>CLEANING DATA</a:t>
            </a: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971DA-B489-4AFB-A740-A2B262701F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285999"/>
            <a:ext cx="6766748" cy="364908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800" dirty="0"/>
              <a:t>Cleaning data is most useful teams in data analysis removing unwanted stuff is helps us to improve data information accuracy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So, finding first is there any NULL or NAN values in column or rows 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 have two main table for</a:t>
            </a:r>
            <a:r>
              <a:rPr lang="en-US" sz="1800" b="1" dirty="0"/>
              <a:t> </a:t>
            </a:r>
            <a:r>
              <a:rPr lang="en-US" sz="180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analyze</a:t>
            </a:r>
            <a:r>
              <a:rPr lang="en-US" sz="1800" b="1" dirty="0"/>
              <a:t> </a:t>
            </a:r>
            <a:r>
              <a:rPr lang="en-US" sz="1800" dirty="0"/>
              <a:t>our data For Greece country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1) Athens city 2) </a:t>
            </a:r>
            <a:r>
              <a:rPr lang="en-US" sz="1800" dirty="0" err="1"/>
              <a:t>thesasolaniki</a:t>
            </a:r>
            <a:r>
              <a:rPr lang="en-US" sz="1800" dirty="0"/>
              <a:t> city</a:t>
            </a:r>
          </a:p>
          <a:p>
            <a:pPr>
              <a:lnSpc>
                <a:spcPct val="110000"/>
              </a:lnSpc>
            </a:pPr>
            <a:r>
              <a:rPr lang="en-US" sz="1800" dirty="0"/>
              <a:t>Importing a data in SQL and finding important insights , in here I am also using excel Dashboard to present the data.</a:t>
            </a:r>
          </a:p>
          <a:p>
            <a:pPr lvl="1">
              <a:lnSpc>
                <a:spcPct val="110000"/>
              </a:lnSpc>
            </a:pPr>
            <a:endParaRPr lang="en-US" sz="1300" dirty="0"/>
          </a:p>
        </p:txBody>
      </p: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beige puppy lying on brown textile">
            <a:extLst>
              <a:ext uri="{FF2B5EF4-FFF2-40B4-BE49-F238E27FC236}">
                <a16:creationId xmlns:a16="http://schemas.microsoft.com/office/drawing/2014/main" id="{D2D08436-3C6A-4496-A9F0-93A2A842E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1" r="6054"/>
          <a:stretch/>
        </p:blipFill>
        <p:spPr bwMode="auto">
          <a:xfrm>
            <a:off x="8115300" y="10"/>
            <a:ext cx="40767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71345F5-C507-403D-84BC-DD04D4835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6238" y="6418854"/>
            <a:ext cx="1647825" cy="5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1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744FF-2DD8-45E7-BF95-55594AD3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>
            <a:normAutofit/>
          </a:bodyPr>
          <a:lstStyle/>
          <a:p>
            <a:r>
              <a:rPr lang="en-US" dirty="0"/>
              <a:t>1. Acceptance Rate 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0C923-9DBC-4511-9A57-BFA8FE996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748" y="4280738"/>
            <a:ext cx="6766748" cy="1476349"/>
          </a:xfrm>
        </p:spPr>
        <p:txBody>
          <a:bodyPr>
            <a:normAutofit/>
          </a:bodyPr>
          <a:lstStyle/>
          <a:p>
            <a:r>
              <a:rPr lang="en-US" dirty="0"/>
              <a:t>As compared to both the city by having the difference in host we are having the same acceptance rate.</a:t>
            </a:r>
          </a:p>
          <a:p>
            <a:endParaRPr lang="en-US" dirty="0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brown wooden framed white padded chair in between green indoor leaf plants inside bedroom">
            <a:extLst>
              <a:ext uri="{FF2B5EF4-FFF2-40B4-BE49-F238E27FC236}">
                <a16:creationId xmlns:a16="http://schemas.microsoft.com/office/drawing/2014/main" id="{EDB1BA0A-FC43-4D3B-8460-7727BE67E3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0" r="13796"/>
          <a:stretch/>
        </p:blipFill>
        <p:spPr bwMode="auto">
          <a:xfrm>
            <a:off x="8115300" y="10"/>
            <a:ext cx="40767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862E5A-3123-41B3-BB3E-2B5B86135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1935611"/>
            <a:ext cx="3438222" cy="1734769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88A1AF3C-BC05-4642-AD2D-BA7366A1BA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2720473"/>
              </p:ext>
            </p:extLst>
          </p:nvPr>
        </p:nvGraphicFramePr>
        <p:xfrm>
          <a:off x="4243048" y="1766089"/>
          <a:ext cx="3351551" cy="19042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405EEBC-BA9C-4F3F-B353-A5FBBE852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238" y="6380600"/>
            <a:ext cx="1647825" cy="5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96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744FF-2DD8-45E7-BF95-55594AD3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>
            <a:normAutofit/>
          </a:bodyPr>
          <a:lstStyle/>
          <a:p>
            <a:r>
              <a:rPr lang="en-US" dirty="0"/>
              <a:t>2. availability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5BB7D2-BB1C-48EA-8CCC-10A0BB84AA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145" y="1876423"/>
            <a:ext cx="3671629" cy="1971868"/>
          </a:xfr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green potted plant on white and brown wooden table">
            <a:extLst>
              <a:ext uri="{FF2B5EF4-FFF2-40B4-BE49-F238E27FC236}">
                <a16:creationId xmlns:a16="http://schemas.microsoft.com/office/drawing/2014/main" id="{A7CF6F09-881D-4C82-9AC9-EA6B9A5AC3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8" r="-2" b="-2"/>
          <a:stretch/>
        </p:blipFill>
        <p:spPr bwMode="auto">
          <a:xfrm>
            <a:off x="8115300" y="10"/>
            <a:ext cx="407670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332B0076-352F-47C2-8232-10E3FDC784E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7758967"/>
              </p:ext>
            </p:extLst>
          </p:nvPr>
        </p:nvGraphicFramePr>
        <p:xfrm>
          <a:off x="4714875" y="1743279"/>
          <a:ext cx="3188154" cy="21050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201BF83-CD1C-4DF0-847D-5B2BAADC31B4}"/>
              </a:ext>
            </a:extLst>
          </p:cNvPr>
          <p:cNvSpPr txBox="1"/>
          <p:nvPr/>
        </p:nvSpPr>
        <p:spPr>
          <a:xfrm>
            <a:off x="685145" y="4051300"/>
            <a:ext cx="711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shown in the graph we can check the availability of the property by city with yearly base and can check peak and peak off by compared with years.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292378F-B532-4EBA-A8C1-AA34F5CB9C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6238" y="6381320"/>
            <a:ext cx="1647825" cy="5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678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744FF-2DD8-45E7-BF95-55594AD3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>
            <a:normAutofit/>
          </a:bodyPr>
          <a:lstStyle/>
          <a:p>
            <a:r>
              <a:rPr lang="en-US" dirty="0"/>
              <a:t>3. Customer category Rating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201BF83-CD1C-4DF0-847D-5B2BAADC31B4}"/>
              </a:ext>
            </a:extLst>
          </p:cNvPr>
          <p:cNvSpPr txBox="1"/>
          <p:nvPr/>
        </p:nvSpPr>
        <p:spPr>
          <a:xfrm>
            <a:off x="271816" y="4281877"/>
            <a:ext cx="71126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Rating are given by the customers, so as per the graph we can take the category wise avg rating of the customers</a:t>
            </a:r>
          </a:p>
        </p:txBody>
      </p:sp>
      <p:pic>
        <p:nvPicPr>
          <p:cNvPr id="9218" name="Picture 2" descr="white and gray painted wooden house">
            <a:extLst>
              <a:ext uri="{FF2B5EF4-FFF2-40B4-BE49-F238E27FC236}">
                <a16:creationId xmlns:a16="http://schemas.microsoft.com/office/drawing/2014/main" id="{B35E1AC3-1FD2-4D9C-9B6E-ADD494375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6286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E04569D-4425-4AF5-A612-2D25D0087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02" y="2082801"/>
            <a:ext cx="2908118" cy="1968500"/>
          </a:xfrm>
          <a:prstGeom prst="rect">
            <a:avLst/>
          </a:prstGeom>
        </p:spPr>
      </p:pic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E0243963-23F4-4851-8655-BE2987EC19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3066246"/>
              </p:ext>
            </p:extLst>
          </p:nvPr>
        </p:nvGraphicFramePr>
        <p:xfrm>
          <a:off x="3593263" y="1971180"/>
          <a:ext cx="3796888" cy="21654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375AFD9D-68C7-42CF-9147-01230A8E1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461" y="6345902"/>
            <a:ext cx="1647825" cy="5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4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744FF-2DD8-45E7-BF95-55594AD3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>
            <a:normAutofit/>
          </a:bodyPr>
          <a:lstStyle/>
          <a:p>
            <a:r>
              <a:rPr lang="en-US" dirty="0"/>
              <a:t>4.Retention Rate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201BF83-CD1C-4DF0-847D-5B2BAADC31B4}"/>
              </a:ext>
            </a:extLst>
          </p:cNvPr>
          <p:cNvSpPr txBox="1"/>
          <p:nvPr/>
        </p:nvSpPr>
        <p:spPr>
          <a:xfrm>
            <a:off x="271816" y="4281877"/>
            <a:ext cx="71126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Retention rate means </a:t>
            </a:r>
            <a:r>
              <a:rPr lang="en-US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i="0" dirty="0">
                <a:solidFill>
                  <a:srgbClr val="202124"/>
                </a:solidFill>
                <a:effectLst/>
              </a:rPr>
              <a:t>percentage of existing customers who remain customers after a given period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02124"/>
                </a:solidFill>
              </a:rPr>
              <a:t>As shown in the graph and output we can see the category wise retention rate of the customers.</a:t>
            </a:r>
            <a:endParaRPr lang="en-US" i="0" dirty="0">
              <a:solidFill>
                <a:srgbClr val="202124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0244" name="Picture 4" descr="planters with plant near area rug inside room">
            <a:extLst>
              <a:ext uri="{FF2B5EF4-FFF2-40B4-BE49-F238E27FC236}">
                <a16:creationId xmlns:a16="http://schemas.microsoft.com/office/drawing/2014/main" id="{1F403E9A-D783-4192-8209-099C632E9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278E09CE-EE7E-4610-BA3E-AE97A3CD1B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4762401"/>
              </p:ext>
            </p:extLst>
          </p:nvPr>
        </p:nvGraphicFramePr>
        <p:xfrm>
          <a:off x="3714171" y="1897663"/>
          <a:ext cx="3670300" cy="2224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2801A72-CF74-4E51-A35A-1AD8FBAFB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16" y="1842698"/>
            <a:ext cx="3093528" cy="22794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C2C794B-1162-47D1-9565-EEA19F69C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6353463"/>
            <a:ext cx="1647825" cy="5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71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744FF-2DD8-45E7-BF95-55594AD3F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>
            <a:normAutofit/>
          </a:bodyPr>
          <a:lstStyle/>
          <a:p>
            <a:r>
              <a:rPr lang="en-US" dirty="0"/>
              <a:t>5.Best performing category for the company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201BF83-CD1C-4DF0-847D-5B2BAADC31B4}"/>
              </a:ext>
            </a:extLst>
          </p:cNvPr>
          <p:cNvSpPr txBox="1"/>
          <p:nvPr/>
        </p:nvSpPr>
        <p:spPr>
          <a:xfrm>
            <a:off x="202545" y="4750344"/>
            <a:ext cx="7112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sto MT"/>
                <a:ea typeface="+mn-ea"/>
                <a:cs typeface="+mn-cs"/>
              </a:rPr>
              <a:t>Company checks which category is best by checking the insights,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listo MT"/>
              </a:rPr>
              <a:t>As shown in the figure the Entire rental unit is best </a:t>
            </a:r>
            <a:r>
              <a:rPr lang="en-US" dirty="0" err="1">
                <a:solidFill>
                  <a:srgbClr val="000000"/>
                </a:solidFill>
                <a:latin typeface="Calisto MT"/>
              </a:rPr>
              <a:t>property_type</a:t>
            </a:r>
            <a:r>
              <a:rPr lang="en-US" dirty="0">
                <a:solidFill>
                  <a:srgbClr val="000000"/>
                </a:solidFill>
                <a:latin typeface="Calisto MT"/>
              </a:rPr>
              <a:t> for both the City.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sto MT"/>
              <a:ea typeface="+mn-ea"/>
              <a:cs typeface="+mn-cs"/>
            </a:endParaRPr>
          </a:p>
        </p:txBody>
      </p:sp>
      <p:pic>
        <p:nvPicPr>
          <p:cNvPr id="11266" name="Picture 2" descr="brown couch with blue and white pillows">
            <a:extLst>
              <a:ext uri="{FF2B5EF4-FFF2-40B4-BE49-F238E27FC236}">
                <a16:creationId xmlns:a16="http://schemas.microsoft.com/office/drawing/2014/main" id="{6789D583-1B31-4C6D-A13A-CCD30BD6C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28CE9F9-9DE1-481F-B5DE-28C52A4CD1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0796986"/>
              </p:ext>
            </p:extLst>
          </p:nvPr>
        </p:nvGraphicFramePr>
        <p:xfrm>
          <a:off x="3835400" y="2285999"/>
          <a:ext cx="3454400" cy="23132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36CD850-378E-4DB7-83D2-C9E625FA1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38" y="2274222"/>
            <a:ext cx="2815862" cy="530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C98414-3D9E-49EC-B00D-CD608EE14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06" y="2875234"/>
            <a:ext cx="2905125" cy="428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37B591-FE37-4636-9B08-DA879D1C23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2175" y="6353463"/>
            <a:ext cx="1647825" cy="5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73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1F8EB6D-F47F-4047-99C3-C8967BD1D0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89A5E7-2BC3-490F-8527-2D46BD2BF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5775" y="6372377"/>
            <a:ext cx="1647825" cy="578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80500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Integral">
  <a:themeElements>
    <a:clrScheme name="Integral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285</Words>
  <Application>Microsoft Office PowerPoint</Application>
  <PresentationFormat>Widescreen</PresentationFormat>
  <Paragraphs>26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Arial</vt:lpstr>
      <vt:lpstr>Calibri</vt:lpstr>
      <vt:lpstr>Calisto MT</vt:lpstr>
      <vt:lpstr>Noto Sans Symbols</vt:lpstr>
      <vt:lpstr>Twentieth Century</vt:lpstr>
      <vt:lpstr>Univers Condensed</vt:lpstr>
      <vt:lpstr>ChronicleVTI</vt:lpstr>
      <vt:lpstr>Integral</vt:lpstr>
      <vt:lpstr>PowerPoint Presentation</vt:lpstr>
      <vt:lpstr>PROPERTY LISTING ANALYSIS</vt:lpstr>
      <vt:lpstr>CLEANING DATA</vt:lpstr>
      <vt:lpstr>1. Acceptance Rate </vt:lpstr>
      <vt:lpstr>2. availability</vt:lpstr>
      <vt:lpstr>3. Customer category Rating</vt:lpstr>
      <vt:lpstr>4.Retention Rate</vt:lpstr>
      <vt:lpstr>5.Best performing category for the company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ipl 2022 data analysis</dc:title>
  <dc:creator>G1M3 Preparation-印度廠備料工程</dc:creator>
  <cp:lastModifiedBy>Manoj Ray</cp:lastModifiedBy>
  <cp:revision>26</cp:revision>
  <dcterms:created xsi:type="dcterms:W3CDTF">2022-05-27T06:54:04Z</dcterms:created>
  <dcterms:modified xsi:type="dcterms:W3CDTF">2022-08-19T11:26:20Z</dcterms:modified>
</cp:coreProperties>
</file>